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69" r:id="rId6"/>
    <p:sldId id="260" r:id="rId7"/>
    <p:sldId id="270" r:id="rId8"/>
    <p:sldId id="261" r:id="rId9"/>
    <p:sldId id="262" r:id="rId10"/>
    <p:sldId id="272" r:id="rId11"/>
    <p:sldId id="276" r:id="rId12"/>
    <p:sldId id="264" r:id="rId13"/>
    <p:sldId id="273" r:id="rId14"/>
    <p:sldId id="275" r:id="rId15"/>
    <p:sldId id="277" r:id="rId16"/>
    <p:sldId id="267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21">
          <p15:clr>
            <a:srgbClr val="A4A3A4"/>
          </p15:clr>
        </p15:guide>
        <p15:guide id="4" pos="2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043"/>
    <a:srgbClr val="7196CE"/>
    <a:srgbClr val="EB5599"/>
    <a:srgbClr val="C5E0B4"/>
    <a:srgbClr val="F8D8F1"/>
    <a:srgbClr val="F4C8EC"/>
    <a:srgbClr val="F3C3EA"/>
    <a:srgbClr val="FFB7FF"/>
    <a:srgbClr val="F0A8E1"/>
    <a:srgbClr val="FBE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186"/>
      </p:cViewPr>
      <p:guideLst>
        <p:guide orient="horz" pos="2160"/>
        <p:guide pos="3840"/>
        <p:guide orient="horz" pos="4021"/>
        <p:guide pos="2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6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6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2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0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8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0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74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5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9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1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4B81-B27A-41DD-81E3-0974432700D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2809-1126-4875-B459-11DDF60E2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3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2804" y="3213759"/>
            <a:ext cx="9650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6A021"/>
                </a:solidFill>
                <a:latin typeface="LunchBox Light" pitchFamily="50" charset="0"/>
              </a:rPr>
              <a:t>Из чего варят кашу и </a:t>
            </a:r>
          </a:p>
          <a:p>
            <a:pPr algn="ctr"/>
            <a:r>
              <a:rPr lang="ru-RU" sz="4800" dirty="0" smtClean="0">
                <a:solidFill>
                  <a:srgbClr val="F6A021"/>
                </a:solidFill>
                <a:latin typeface="LunchBox Light" pitchFamily="50" charset="0"/>
              </a:rPr>
              <a:t>как сделать кашу вкусной?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357" y="6143859"/>
            <a:ext cx="709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Программа «Разговор о правильном питании»</a:t>
            </a:r>
            <a:endParaRPr lang="ru-RU" sz="2400" dirty="0">
              <a:solidFill>
                <a:srgbClr val="7196C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4847" y="164047"/>
            <a:ext cx="570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361A6"/>
                </a:solidFill>
              </a:rPr>
              <a:t>Модуль 1 </a:t>
            </a:r>
            <a:r>
              <a:rPr lang="ru-RU" dirty="0" smtClean="0">
                <a:solidFill>
                  <a:srgbClr val="9361A6"/>
                </a:solidFill>
              </a:rPr>
              <a:t>«</a:t>
            </a:r>
            <a:r>
              <a:rPr lang="ru-RU" dirty="0">
                <a:solidFill>
                  <a:srgbClr val="9361A6"/>
                </a:solidFill>
              </a:rPr>
              <a:t>Разговор о </a:t>
            </a:r>
            <a:r>
              <a:rPr lang="ru-RU" dirty="0" smtClean="0">
                <a:solidFill>
                  <a:srgbClr val="9361A6"/>
                </a:solidFill>
              </a:rPr>
              <a:t>здоровье и правильном питании» </a:t>
            </a:r>
            <a:endParaRPr lang="ru-RU" dirty="0">
              <a:solidFill>
                <a:srgbClr val="9361A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57" y="200004"/>
            <a:ext cx="2886075" cy="666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6" y="3124283"/>
            <a:ext cx="805238" cy="8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557310"/>
            <a:ext cx="4376471" cy="694588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828675" y="3706505"/>
            <a:ext cx="5747644" cy="16472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90900" y="1457868"/>
            <a:ext cx="6510454" cy="16472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822454" y="3105150"/>
            <a:ext cx="36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hangingPunct="0"/>
            <a:r>
              <a:rPr lang="ru-RU" dirty="0">
                <a:solidFill>
                  <a:srgbClr val="7196CE"/>
                </a:solidFill>
                <a:latin typeface="Arial" pitchFamily="18"/>
                <a:ea typeface="Andale Sans UI" pitchFamily="2"/>
                <a:cs typeface="Tahoma" pitchFamily="2"/>
              </a:rPr>
              <a:t>Братья Гримм «Горшочек каши»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24" y="3725555"/>
            <a:ext cx="2346903" cy="2346903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289757" y="3706505"/>
            <a:ext cx="2374992" cy="2375478"/>
          </a:xfrm>
          <a:prstGeom prst="ellipse">
            <a:avLst/>
          </a:prstGeom>
          <a:noFill/>
          <a:ln w="38100">
            <a:solidFill>
              <a:srgbClr val="F6A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5240" y="1820413"/>
            <a:ext cx="4714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Испугалась мать, побежала за девочкой, </a:t>
            </a:r>
            <a:endParaRPr lang="ru-RU" dirty="0" smtClean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да </a:t>
            </a:r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не перебраться ей через дорогу </a:t>
            </a:r>
            <a:r>
              <a:rPr lang="ru-RU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— </a:t>
            </a:r>
          </a:p>
          <a:p>
            <a:r>
              <a:rPr lang="ru-RU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горячая </a:t>
            </a:r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каша рекой течёт</a:t>
            </a:r>
            <a:r>
              <a:rPr lang="ru-RU" dirty="0">
                <a:solidFill>
                  <a:srgbClr val="7196CE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61704" y="3787573"/>
            <a:ext cx="41280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… лиса наварила манной каши </a:t>
            </a:r>
            <a:endParaRPr lang="ru-RU" dirty="0" smtClean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и </a:t>
            </a:r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размазала ее по тарелке.</a:t>
            </a:r>
          </a:p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Подала и потчует: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Покушай, мой голубчик куманек! </a:t>
            </a:r>
            <a:endParaRPr lang="en-US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Сама стряпала.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41296" y="5345968"/>
            <a:ext cx="21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hangingPunct="0"/>
            <a:r>
              <a:rPr lang="ru-RU" dirty="0">
                <a:solidFill>
                  <a:srgbClr val="7196CE"/>
                </a:solidFill>
                <a:latin typeface="Arial" pitchFamily="18"/>
                <a:ea typeface="Andale Sans UI" pitchFamily="2"/>
                <a:cs typeface="Tahoma" pitchFamily="2"/>
              </a:rPr>
              <a:t>«Лиса и журавль»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79" y="1469396"/>
            <a:ext cx="2396696" cy="2396696"/>
          </a:xfrm>
          <a:prstGeom prst="rect">
            <a:avLst/>
          </a:prstGeom>
          <a:ln w="19050">
            <a:noFill/>
          </a:ln>
        </p:spPr>
      </p:pic>
      <p:sp>
        <p:nvSpPr>
          <p:cNvPr id="27" name="Овал 26"/>
          <p:cNvSpPr/>
          <p:nvPr/>
        </p:nvSpPr>
        <p:spPr>
          <a:xfrm>
            <a:off x="8406054" y="1457868"/>
            <a:ext cx="2396696" cy="24082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28675" y="3706505"/>
            <a:ext cx="5747644" cy="1647282"/>
          </a:xfrm>
          <a:prstGeom prst="roundRect">
            <a:avLst/>
          </a:prstGeom>
          <a:solidFill>
            <a:srgbClr val="F8D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00351" y="1457868"/>
            <a:ext cx="7101004" cy="16472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350853" y="3095625"/>
            <a:ext cx="212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hangingPunct="0"/>
            <a:r>
              <a:rPr lang="ru-RU" dirty="0">
                <a:solidFill>
                  <a:srgbClr val="7196CE"/>
                </a:solidFill>
                <a:latin typeface="Arial" pitchFamily="18"/>
                <a:ea typeface="Andale Sans UI" pitchFamily="2"/>
                <a:cs typeface="Tahoma" pitchFamily="2"/>
              </a:rPr>
              <a:t>«Каша из топора»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7" y="3706505"/>
            <a:ext cx="2374992" cy="2394247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5289757" y="3706505"/>
            <a:ext cx="2374992" cy="2375478"/>
          </a:xfrm>
          <a:prstGeom prst="ellipse">
            <a:avLst/>
          </a:prstGeom>
          <a:noFill/>
          <a:ln w="38100">
            <a:solidFill>
              <a:srgbClr val="EB5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189958" y="1686288"/>
            <a:ext cx="5405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Солдат посолил, снова попробовал. </a:t>
            </a:r>
          </a:p>
          <a:p>
            <a:r>
              <a:rPr lang="ru-RU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— </a:t>
            </a:r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Хороша! Ежели бы сюда да горсточку крупы! </a:t>
            </a:r>
            <a:endParaRPr lang="ru-RU" dirty="0" smtClean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Старуха </a:t>
            </a:r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засуетилась, </a:t>
            </a:r>
            <a:r>
              <a:rPr lang="ru-RU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принесла </a:t>
            </a:r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откуда-то </a:t>
            </a:r>
            <a:endParaRPr lang="ru-RU" dirty="0" smtClean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мешочек </a:t>
            </a:r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крупы.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59448" y="3929981"/>
            <a:ext cx="43636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… схватил ложку и стал кашу обратно </a:t>
            </a:r>
          </a:p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в кастрюлю впихивать. Мял её, мял, </a:t>
            </a:r>
            <a:endParaRPr lang="en-US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а она будто пухнет в кастрюле, </a:t>
            </a:r>
            <a:endParaRPr lang="en-US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так и вываливается наружу.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2237" y="5345968"/>
            <a:ext cx="330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hangingPunct="0"/>
            <a:r>
              <a:rPr lang="ru-RU" dirty="0">
                <a:solidFill>
                  <a:srgbClr val="7196CE"/>
                </a:solidFill>
                <a:latin typeface="Roboto" pitchFamily="2" charset="0"/>
                <a:ea typeface="Roboto" pitchFamily="2" charset="0"/>
                <a:cs typeface="Tahoma" pitchFamily="2"/>
              </a:rPr>
              <a:t>Н.Н. Носов «Мишкина каша»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54" y="1457868"/>
            <a:ext cx="2396695" cy="2408224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8406054" y="1457868"/>
            <a:ext cx="2396696" cy="2408224"/>
          </a:xfrm>
          <a:prstGeom prst="ellipse">
            <a:avLst/>
          </a:prstGeom>
          <a:noFill/>
          <a:ln w="38100">
            <a:solidFill>
              <a:srgbClr val="719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557310"/>
            <a:ext cx="4376471" cy="6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6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557310"/>
            <a:ext cx="4376471" cy="694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07" y="1600198"/>
            <a:ext cx="8730796" cy="42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498589" y="2390907"/>
            <a:ext cx="3698611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Гречихи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98589" y="3174764"/>
            <a:ext cx="3698611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Риса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16122" y="2341733"/>
            <a:ext cx="3674092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Кукурузы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16122" y="3138663"/>
            <a:ext cx="3674092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Пшена</a:t>
            </a:r>
            <a:endParaRPr lang="ru-RU" sz="1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498589" y="4738371"/>
            <a:ext cx="3674092" cy="431548"/>
          </a:xfrm>
          <a:prstGeom prst="roundRect">
            <a:avLst/>
          </a:prstGeom>
          <a:solidFill>
            <a:srgbClr val="C5E0B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Каша с добавлением репы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637768" y="4720213"/>
            <a:ext cx="3652446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Каша из особого вида пшеницы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616122" y="5471747"/>
            <a:ext cx="3674092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Каша из разных круп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498589" y="5481760"/>
            <a:ext cx="3674092" cy="431548"/>
          </a:xfrm>
          <a:prstGeom prst="roundRect">
            <a:avLst/>
          </a:prstGeom>
          <a:solidFill>
            <a:srgbClr val="C5E0B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Похлебка с сухарями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3168" y="1282146"/>
            <a:ext cx="1042416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Прочитайте рецепт каши – «В подсоленный кипяток положить целую луковицу, мелко нарезанные корни пастернака, проварить 5 мин, затем засыпать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смоленской крупой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варить на медленном огне».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Смоленская крупа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это измельченные зерна –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63168" y="4003930"/>
            <a:ext cx="10838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сказке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Пушкина «О попе и его работнике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Балде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», поп 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кормил своего работника 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варёной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полбой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такое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полба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0" y="1282146"/>
            <a:ext cx="389158" cy="5439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0" y="3963961"/>
            <a:ext cx="389158" cy="54398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557310"/>
            <a:ext cx="4376471" cy="6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4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1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35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42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9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56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10" y="1282146"/>
            <a:ext cx="389158" cy="54398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10" y="3963961"/>
            <a:ext cx="389158" cy="543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32262" y="1289434"/>
            <a:ext cx="10692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«- Приходи, куманек, приходи, дорогой! Уж я тебя угощу! Пошел журавль на званный пир. А лиса наварила каши и размазала по тарелке. Подала и потчует: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Покушай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голубчик-куманек, сама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стряпала».</a:t>
            </a:r>
          </a:p>
          <a:p>
            <a:pPr lvl="0"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Какой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кашей потчевала Лиса Журавля из русской народной сказки «Лиса и Журавль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»?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86398" y="2505207"/>
            <a:ext cx="3710802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Овсяной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86398" y="3297316"/>
            <a:ext cx="3710802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Манной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16122" y="2456033"/>
            <a:ext cx="3744522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Кукурузной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16122" y="3252963"/>
            <a:ext cx="3744522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Пшена</a:t>
            </a:r>
            <a:endParaRPr lang="ru-RU" sz="1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80372" y="3917572"/>
            <a:ext cx="10644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Любимую кашу Петра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называли «царская каша». Крупу замачивали на 12 часов, варили на молоке, томили в печи, заправляли сливками. Какую кашу готовили для царского стола?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461879" y="4738371"/>
            <a:ext cx="3710802" cy="431548"/>
          </a:xfrm>
          <a:prstGeom prst="roundRect">
            <a:avLst/>
          </a:prstGeom>
          <a:solidFill>
            <a:srgbClr val="C5E0B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Кукурузную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655307" y="4720213"/>
            <a:ext cx="3698611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Манную</a:t>
            </a:r>
            <a:endParaRPr lang="ru-RU" sz="1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655307" y="5471747"/>
            <a:ext cx="3698611" cy="4315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Перловую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461879" y="5481760"/>
            <a:ext cx="3710802" cy="431548"/>
          </a:xfrm>
          <a:prstGeom prst="roundRect">
            <a:avLst/>
          </a:prstGeom>
          <a:solidFill>
            <a:srgbClr val="C5E0B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Рисовую</a:t>
            </a:r>
            <a:endParaRPr lang="ru-RU" sz="1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557310"/>
            <a:ext cx="4376471" cy="6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35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42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5599"/>
                                      </p:to>
                                    </p:animClr>
                                    <p:set>
                                      <p:cBhvr>
                                        <p:cTn id="49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2"/>
            <a:ext cx="1219200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87" y="1393380"/>
            <a:ext cx="511599" cy="540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2578" y="6842772"/>
            <a:ext cx="666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Омлет, яичница, сырники, ленивые вареники, запеканка, сосиски</a:t>
            </a:r>
          </a:p>
          <a:p>
            <a:r>
              <a:rPr lang="ru-RU" dirty="0" smtClean="0"/>
              <a:t>Каша.</a:t>
            </a:r>
          </a:p>
          <a:p>
            <a:endParaRPr lang="ru-RU" dirty="0"/>
          </a:p>
        </p:txBody>
      </p:sp>
      <p:sp>
        <p:nvSpPr>
          <p:cNvPr id="16" name="Кольцо 15"/>
          <p:cNvSpPr/>
          <p:nvPr/>
        </p:nvSpPr>
        <p:spPr>
          <a:xfrm>
            <a:off x="4806453" y="1149848"/>
            <a:ext cx="2574818" cy="2522684"/>
          </a:xfrm>
          <a:prstGeom prst="donut">
            <a:avLst>
              <a:gd name="adj" fmla="val 2031"/>
            </a:avLst>
          </a:prstGeom>
          <a:solidFill>
            <a:srgbClr val="8D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90685" y="2005449"/>
            <a:ext cx="24817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люда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вкусного </a:t>
            </a: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полезного завтрака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71" y="2450212"/>
            <a:ext cx="2294464" cy="15806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89" y="590526"/>
            <a:ext cx="2294464" cy="15806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89" y="2455214"/>
            <a:ext cx="2294464" cy="15806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37" y="4319903"/>
            <a:ext cx="2294464" cy="15806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71" y="587149"/>
            <a:ext cx="2294464" cy="15806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71" y="4319901"/>
            <a:ext cx="2294464" cy="15806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89" y="4319902"/>
            <a:ext cx="2294464" cy="15806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/>
          <a:stretch/>
        </p:blipFill>
        <p:spPr>
          <a:xfrm>
            <a:off x="8241172" y="2450212"/>
            <a:ext cx="2303281" cy="158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1219200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6194" y="1741600"/>
            <a:ext cx="90674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древней Руси каша была культовым блюдом.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одно большое или маленькое событие в жизни людей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обходилось без каши.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Ели кашу все – и бедные и богатые.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26194" y="3230175"/>
            <a:ext cx="9400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Наиболее изысканная разновидность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каши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 манки –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гурьевская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каша.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Это лакомство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готовят на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молоке с добавлением орехов,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сливочных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пенок 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сухофруктов.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26194" y="4447191"/>
            <a:ext cx="9400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 июня -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Акулина-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гречишница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В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этот день полагалось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варить гречневую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кашу перед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посадкой гречихи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26194" y="5366950"/>
            <a:ext cx="869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городе Кашине Тверской области, в конце июня проходит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фестиваль каши.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42" y="1582933"/>
            <a:ext cx="535770" cy="5655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8" y="3082521"/>
            <a:ext cx="502894" cy="5308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42" y="4317830"/>
            <a:ext cx="502894" cy="5308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8" y="5232891"/>
            <a:ext cx="502894" cy="5308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3" y="557310"/>
            <a:ext cx="4376471" cy="6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37" y="849268"/>
            <a:ext cx="1250029" cy="1349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09" y="906772"/>
            <a:ext cx="4325647" cy="9487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03" y="2198731"/>
            <a:ext cx="5698697" cy="401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4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0792" y="6203140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«Из чего варят кашу и как сделать кашу вкусной»</a:t>
            </a:r>
            <a:endParaRPr lang="ru-RU" dirty="0">
              <a:solidFill>
                <a:srgbClr val="7196C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0" y="2032488"/>
            <a:ext cx="9984001" cy="35124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41" y="554286"/>
            <a:ext cx="4376471" cy="6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40" y="554286"/>
            <a:ext cx="4376471" cy="694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9" y="1860292"/>
            <a:ext cx="11577746" cy="29818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4706" y="1860292"/>
            <a:ext cx="4670612" cy="2631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28600" y="6100752"/>
            <a:ext cx="709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«Из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чего варят кашу и как сделать кашу вкусной»</a:t>
            </a:r>
          </a:p>
          <a:p>
            <a:endParaRPr lang="ru-RU" dirty="0">
              <a:solidFill>
                <a:srgbClr val="7196C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81" y="4723571"/>
            <a:ext cx="790588" cy="237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2278" y="2078631"/>
            <a:ext cx="4721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Золотая монетка в землю упала,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Зелёной былинкой взошла,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Ласковым солнышком согрелась,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Летним дождиком напилась,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Осенью в сто монеток превратилась.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20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33" y="539903"/>
            <a:ext cx="6177883" cy="7171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16" y="410558"/>
            <a:ext cx="738078" cy="7790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6" y="2195797"/>
            <a:ext cx="2349177" cy="25807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84" y="2195797"/>
            <a:ext cx="2343530" cy="25863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2" y="2195796"/>
            <a:ext cx="2349177" cy="28178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40" y="2202648"/>
            <a:ext cx="2343530" cy="28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1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11" y="1760867"/>
            <a:ext cx="9837177" cy="3907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16" y="410558"/>
            <a:ext cx="738078" cy="7790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33" y="539903"/>
            <a:ext cx="6177883" cy="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6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6" y="0"/>
            <a:ext cx="12192002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76" y="539902"/>
            <a:ext cx="6177883" cy="717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8511" y="6952645"/>
            <a:ext cx="866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Рис, просо, гречиха, овес, ячмень, пшеница, Кукуруза, Горох, Сорго, Чумиза, Чечевица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16" y="410558"/>
            <a:ext cx="738078" cy="77908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86" y="1199965"/>
            <a:ext cx="9144000" cy="49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562378"/>
            <a:ext cx="4376471" cy="6945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99" y="1284891"/>
            <a:ext cx="8423879" cy="48257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</p:spTree>
    <p:extLst>
      <p:ext uri="{BB962C8B-B14F-4D97-AF65-F5344CB8AC3E}">
        <p14:creationId xmlns:p14="http://schemas.microsoft.com/office/powerpoint/2010/main" val="33515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99" y="1284891"/>
            <a:ext cx="8423879" cy="482577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80325" y="1932527"/>
            <a:ext cx="1238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пшенная</a:t>
            </a:r>
            <a:endParaRPr lang="ru-RU" sz="1600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93902" y="2720619"/>
            <a:ext cx="1211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овсяная</a:t>
            </a:r>
            <a:endParaRPr lang="ru-RU" sz="1600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8900" y="3480875"/>
            <a:ext cx="1220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гречневая</a:t>
            </a:r>
            <a:endParaRPr lang="ru-RU" sz="1600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5062" y="4282998"/>
            <a:ext cx="1368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кукурузная</a:t>
            </a:r>
            <a:endParaRPr lang="ru-RU" sz="1400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56607" y="4961163"/>
            <a:ext cx="1068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пшенная</a:t>
            </a:r>
            <a:endParaRPr lang="ru-RU" sz="1600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5658" y="5542383"/>
            <a:ext cx="1068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196CE"/>
                </a:solidFill>
                <a:latin typeface="Roboto" pitchFamily="2" charset="0"/>
                <a:ea typeface="Roboto" pitchFamily="2" charset="0"/>
              </a:rPr>
              <a:t>манная</a:t>
            </a:r>
            <a:endParaRPr lang="ru-RU" sz="1600" dirty="0">
              <a:solidFill>
                <a:srgbClr val="7196CE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562378"/>
            <a:ext cx="4376471" cy="6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41" y="410558"/>
            <a:ext cx="738078" cy="7790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100752"/>
            <a:ext cx="709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Тема: </a:t>
            </a:r>
            <a:r>
              <a:rPr lang="ru-RU" dirty="0">
                <a:solidFill>
                  <a:srgbClr val="7196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«Из чего варят кашу и как сделать кашу вкусной»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19" y="1514168"/>
            <a:ext cx="6537665" cy="4188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1438913"/>
            <a:ext cx="1033211" cy="9633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88" y="2107738"/>
            <a:ext cx="1092762" cy="8499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2887891"/>
            <a:ext cx="957208" cy="9498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34" y="3608569"/>
            <a:ext cx="1084894" cy="834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4144521"/>
            <a:ext cx="1189956" cy="14655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915" y="1153040"/>
            <a:ext cx="945462" cy="105539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2021020"/>
            <a:ext cx="931883" cy="7624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688" y="2624350"/>
            <a:ext cx="817917" cy="7528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44" y="3390398"/>
            <a:ext cx="1172625" cy="99099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369" y="4546632"/>
            <a:ext cx="1216553" cy="66134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4" y="562378"/>
            <a:ext cx="4376471" cy="694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43" y="1143233"/>
            <a:ext cx="945462" cy="10553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433899"/>
            <a:ext cx="1033211" cy="9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8139</TotalTime>
  <Words>705</Words>
  <Application>Microsoft Office PowerPoint</Application>
  <PresentationFormat>Широкоэкранный</PresentationFormat>
  <Paragraphs>84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Andale Sans UI</vt:lpstr>
      <vt:lpstr>Arial</vt:lpstr>
      <vt:lpstr>Calibri</vt:lpstr>
      <vt:lpstr>Calibri Light</vt:lpstr>
      <vt:lpstr>LunchBox Light</vt:lpstr>
      <vt:lpstr>Roboto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Селиванова</dc:creator>
  <cp:lastModifiedBy>Rogovaya,Svetlana,MOSCOW,Marketing Communication</cp:lastModifiedBy>
  <cp:revision>210</cp:revision>
  <dcterms:created xsi:type="dcterms:W3CDTF">2018-08-24T08:41:18Z</dcterms:created>
  <dcterms:modified xsi:type="dcterms:W3CDTF">2019-03-19T10:35:01Z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iteId">
    <vt:lpwstr>12a3af23-a769-4654-847f-958f3d479f4a</vt:lpwstr>
  </property>
  <property fmtid="{D5CDD505-2E9C-101B-9397-08002B2CF9AE}" pid="4" name="MSIP_Label_1ada0a2f-b917-4d51-b0d0-d418a10c8b23_Owner">
    <vt:lpwstr>Svetlana.Rogovaya@RU.nestle.com</vt:lpwstr>
  </property>
  <property fmtid="{D5CDD505-2E9C-101B-9397-08002B2CF9AE}" pid="5" name="MSIP_Label_1ada0a2f-b917-4d51-b0d0-d418a10c8b23_SetDate">
    <vt:lpwstr>2018-11-22T08:51:56.0920947Z</vt:lpwstr>
  </property>
  <property fmtid="{D5CDD505-2E9C-101B-9397-08002B2CF9AE}" pid="6" name="MSIP_Label_1ada0a2f-b917-4d51-b0d0-d418a10c8b23_Name">
    <vt:lpwstr>General Use</vt:lpwstr>
  </property>
  <property fmtid="{D5CDD505-2E9C-101B-9397-08002B2CF9AE}" pid="7" name="MSIP_Label_1ada0a2f-b917-4d51-b0d0-d418a10c8b23_Application">
    <vt:lpwstr>Microsoft Azure Information Protection</vt:lpwstr>
  </property>
  <property fmtid="{D5CDD505-2E9C-101B-9397-08002B2CF9AE}" pid="8" name="MSIP_Label_1ada0a2f-b917-4d51-b0d0-d418a10c8b23_Extended_MSFT_Method">
    <vt:lpwstr>Automatic</vt:lpwstr>
  </property>
  <property fmtid="{D5CDD505-2E9C-101B-9397-08002B2CF9AE}" pid="9" name="Sensitivity">
    <vt:lpwstr>General Use</vt:lpwstr>
  </property>
</Properties>
</file>