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812360" cy="18962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«Детский сад №131 ОАО «РЖД»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Изменения в организации питания детей </a:t>
            </a:r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76464" y="3933056"/>
            <a:ext cx="4967536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основании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2.3/2.4.3590-20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 связи с фиксированным временем ужина 16.30</a:t>
            </a:r>
            <a:endParaRPr 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143932" cy="5000660"/>
          </a:xfrm>
          <a:prstGeom prst="roundRect">
            <a:avLst/>
          </a:prstGeo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на  основании анализа присутствия детей к этому времени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соответствии с п.8.1.2.2.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ПиН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«При 12- часовом пребывании возможна организация как отдельного полдника, так и «уплотненного» полдника с включением блюд ужина и с распределением калорийности суточного рациона 30%»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Вводится уплотненный полдник 16.00- 16.30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 этом 10 % дневного рациона ребенок должен получить дома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416824" cy="72008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Пример  меню 1 дня, размещенного на информационных стендах</a:t>
            </a: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5" name="Рисунок 4"/>
          <p:cNvGraphicFramePr>
            <a:graphicFrameLocks noGrp="1"/>
          </p:cNvGraphicFramePr>
          <p:nvPr>
            <p:ph type="pic" idx="1"/>
          </p:nvPr>
        </p:nvGraphicFramePr>
        <p:xfrm>
          <a:off x="1835696" y="1124744"/>
          <a:ext cx="5522386" cy="5400503"/>
        </p:xfrm>
        <a:graphic>
          <a:graphicData uri="http://schemas.openxmlformats.org/drawingml/2006/table">
            <a:tbl>
              <a:tblPr/>
              <a:tblGrid>
                <a:gridCol w="3294388"/>
                <a:gridCol w="1014025"/>
                <a:gridCol w="1213973"/>
              </a:tblGrid>
              <a:tr h="429262">
                <a:tc gridSpan="3"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Утверждаю__________</a:t>
                      </a:r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0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Н.В.Клепинина</a:t>
                      </a:r>
                      <a:r>
                        <a:rPr lang="ru-RU" sz="10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/Заведующий </a:t>
                      </a:r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ЧДОУ </a:t>
                      </a:r>
                      <a:b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«Детский сад № </a:t>
                      </a:r>
                      <a:r>
                        <a:rPr lang="ru-RU" sz="10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131 </a:t>
                      </a:r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ОАО«РЖД»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0516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МЕНЮ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Дата: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01.01.2021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Выход, г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ЭЦ, ккал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Завтрак 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926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Макаронные изделия отварные с сыром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186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Батон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04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Джем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Чай с лимоном (вариант 2)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Итого за 'Завтрак '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313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10:00 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205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Сок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Итого за '10:00 '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Обед 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926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Суп крестьянский с крупой со сметаной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Кнели из мяса говядины паровые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214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Картофельное пюре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133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926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Салат из отварной свеклы с растительным маслом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926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Компот из сухофруктов и шиповника (вариант 2)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Хлеб ржаной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Итого за 'Обед '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637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Уплотненный полдник 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Омлет запеченный или паровой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211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926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Салат из припущенной моркови с растительным маслом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Хлеб пшеничный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Печенье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169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Кефир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117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Итого за 'Уплотненный полдник '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644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0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Итого за день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1672</a:t>
                      </a:r>
                    </a:p>
                  </a:txBody>
                  <a:tcPr marL="6615" marR="6615" marT="6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3861048"/>
            <a:ext cx="4316016" cy="864096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ds1</a:t>
            </a:r>
            <a:r>
              <a:rPr lang="ru-RU" sz="3600" dirty="0" smtClean="0"/>
              <a:t>31</a:t>
            </a:r>
            <a:r>
              <a:rPr lang="en-US" sz="3600" dirty="0" smtClean="0"/>
              <a:t>@</a:t>
            </a:r>
            <a:r>
              <a:rPr lang="en-US" sz="3600" dirty="0" err="1" smtClean="0"/>
              <a:t>mail.ru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7624" y="2276872"/>
            <a:ext cx="7780365" cy="1275623"/>
          </a:xfrm>
        </p:spPr>
        <p:txBody>
          <a:bodyPr>
            <a:noAutofit/>
          </a:bodyPr>
          <a:lstStyle/>
          <a:p>
            <a:pPr algn="ctr"/>
            <a:endParaRPr lang="ru-RU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Предложения </a:t>
            </a:r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по меню просим </a:t>
            </a:r>
          </a:p>
          <a:p>
            <a:pPr algn="ctr"/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отправлять на электронную почту детского сада</a:t>
            </a:r>
            <a:endParaRPr lang="ru-RU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Текст 3"/>
          <p:cNvSpPr txBox="1">
            <a:spLocks/>
          </p:cNvSpPr>
          <p:nvPr/>
        </p:nvSpPr>
        <p:spPr>
          <a:xfrm>
            <a:off x="323528" y="404664"/>
            <a:ext cx="8607330" cy="1368152"/>
          </a:xfrm>
          <a:prstGeom prst="roundRect">
            <a:avLst/>
          </a:prstGeom>
          <a:solidFill>
            <a:schemeClr val="bg1"/>
          </a:solidFill>
        </p:spPr>
        <p:txBody>
          <a:bodyPr>
            <a:normAutofit fontScale="47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Ознакомиться с 10 дневным меню можно на стендах и у медсестры,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 так же на сайте Дошкольного учреждения в разделе 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«Горячее питание»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Что учитывается при разработке меню?</a:t>
            </a:r>
            <a:endParaRPr 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3808" y="1844824"/>
            <a:ext cx="5976664" cy="24048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Среднесуточный набор пищевой продукции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Масса порций для детей в зависимости от возраста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Суммарные объемы блюд по приемам пищи</a:t>
            </a: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Потребность в пищевых веществах, витаминах  и энергии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Разработка меню с учетом среднесуточных наборов пищевой продукции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20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42900"/>
                <a:gridCol w="5143536"/>
                <a:gridCol w="1285884"/>
                <a:gridCol w="125728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Молоко,</a:t>
                      </a:r>
                      <a:r>
                        <a:rPr lang="ru-RU" baseline="0" dirty="0" smtClean="0"/>
                        <a:t> кисломолочная продукция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390 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450 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Творог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Сметана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Сыр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Мясо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Птица (куры,</a:t>
                      </a:r>
                      <a:r>
                        <a:rPr lang="ru-RU" baseline="0" dirty="0" smtClean="0"/>
                        <a:t> цыплята-бройлеры, индейка)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Субпродукты (печень, язык, сердце)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Рыба (филе), в т.ч. слабосоленое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Яйцо (штука)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Картофель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Овощи (свежие, </a:t>
                      </a:r>
                      <a:r>
                        <a:rPr lang="ru-RU" sz="1600" dirty="0" err="1" smtClean="0"/>
                        <a:t>замороженные,консервированные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Фрукты свежие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Среднесуточный набор продуктов (продолжение)</a:t>
            </a:r>
            <a:endParaRPr lang="ru-RU" sz="32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00"/>
                <a:gridCol w="2071702"/>
                <a:gridCol w="714380"/>
                <a:gridCol w="70961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№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Наименование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1-3 г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3-7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Сухофрукты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11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Соки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фруктовые,овощ-ные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100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/>
                        <a:t>Витаминизиро</a:t>
                      </a:r>
                      <a:endParaRPr lang="ru-RU" sz="1800" dirty="0" smtClean="0"/>
                    </a:p>
                    <a:p>
                      <a:r>
                        <a:rPr lang="ru-RU" sz="1800" dirty="0" smtClean="0"/>
                        <a:t>ванный напиток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50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16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Хлеб ржаной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50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Хлеб пшеничный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60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80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Крупы,</a:t>
                      </a:r>
                      <a:r>
                        <a:rPr lang="ru-RU" sz="1800" baseline="0" dirty="0" smtClean="0"/>
                        <a:t> бобовые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43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Макаронные изделия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12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Мука пшеничная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29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4"/>
                <a:gridCol w="2428892"/>
                <a:gridCol w="571504"/>
                <a:gridCol w="5429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1-3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3-7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Масло сливочное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Масло растительное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Кондитерские изделия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Чай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Какао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Кофейный напиток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27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Сахар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Дрожжи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Крахмал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Соль йодированная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Разработка меню с учетом массы порций в зависимости от возраста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01080" cy="4533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3560"/>
                <a:gridCol w="1428760"/>
                <a:gridCol w="1428760"/>
              </a:tblGrid>
              <a:tr h="49649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Блюдо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1-3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3-7 лет</a:t>
                      </a:r>
                      <a:endParaRPr lang="ru-RU" dirty="0"/>
                    </a:p>
                  </a:txBody>
                  <a:tcPr/>
                </a:tc>
              </a:tr>
              <a:tr h="496493">
                <a:tc>
                  <a:txBody>
                    <a:bodyPr/>
                    <a:lstStyle/>
                    <a:p>
                      <a:r>
                        <a:rPr lang="ru-RU" dirty="0" smtClean="0"/>
                        <a:t>Каша, овощное, яичное, творожное, мясное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130-150 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150-200 г</a:t>
                      </a:r>
                      <a:endParaRPr lang="ru-RU" dirty="0"/>
                    </a:p>
                  </a:txBody>
                  <a:tcPr/>
                </a:tc>
              </a:tr>
              <a:tr h="496493">
                <a:tc>
                  <a:txBody>
                    <a:bodyPr/>
                    <a:lstStyle/>
                    <a:p>
                      <a:r>
                        <a:rPr lang="ru-RU" dirty="0" smtClean="0"/>
                        <a:t>Закуска(холодное блюдо),(салат, овощи)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30-40 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50-60 г</a:t>
                      </a:r>
                      <a:endParaRPr lang="ru-RU" dirty="0"/>
                    </a:p>
                  </a:txBody>
                  <a:tcPr/>
                </a:tc>
              </a:tr>
              <a:tr h="496493">
                <a:tc>
                  <a:txBody>
                    <a:bodyPr/>
                    <a:lstStyle/>
                    <a:p>
                      <a:r>
                        <a:rPr lang="ru-RU" dirty="0" smtClean="0"/>
                        <a:t>Первое блюдо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150-180 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180-200 г</a:t>
                      </a:r>
                      <a:endParaRPr lang="ru-RU" dirty="0"/>
                    </a:p>
                  </a:txBody>
                  <a:tcPr/>
                </a:tc>
              </a:tr>
              <a:tr h="496493">
                <a:tc>
                  <a:txBody>
                    <a:bodyPr/>
                    <a:lstStyle/>
                    <a:p>
                      <a:r>
                        <a:rPr lang="ru-RU" dirty="0" smtClean="0"/>
                        <a:t>Второе блюдо (мясное, рыбное, блюдо из мяса птицы)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50-60 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70-80 г</a:t>
                      </a:r>
                      <a:endParaRPr lang="ru-RU" dirty="0"/>
                    </a:p>
                  </a:txBody>
                  <a:tcPr/>
                </a:tc>
              </a:tr>
              <a:tr h="496493">
                <a:tc>
                  <a:txBody>
                    <a:bodyPr/>
                    <a:lstStyle/>
                    <a:p>
                      <a:r>
                        <a:rPr lang="ru-RU" dirty="0" smtClean="0"/>
                        <a:t>Гарнир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110-120 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130-150 г</a:t>
                      </a:r>
                      <a:endParaRPr lang="ru-RU" dirty="0"/>
                    </a:p>
                  </a:txBody>
                  <a:tcPr/>
                </a:tc>
              </a:tr>
              <a:tr h="496493">
                <a:tc>
                  <a:txBody>
                    <a:bodyPr/>
                    <a:lstStyle/>
                    <a:p>
                      <a:r>
                        <a:rPr lang="ru-RU" dirty="0" smtClean="0"/>
                        <a:t>Третье блюдо (компот, кисель, чай, напиток кофейный, какао-напиток,</a:t>
                      </a:r>
                      <a:r>
                        <a:rPr lang="ru-RU" baseline="0" dirty="0" smtClean="0"/>
                        <a:t> напиток из </a:t>
                      </a:r>
                      <a:r>
                        <a:rPr lang="ru-RU" baseline="0" dirty="0" err="1" smtClean="0"/>
                        <a:t>шиповника,сок</a:t>
                      </a:r>
                      <a:r>
                        <a:rPr lang="ru-RU" baseline="0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150-180 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180-200 г</a:t>
                      </a:r>
                      <a:endParaRPr lang="ru-RU" dirty="0"/>
                    </a:p>
                  </a:txBody>
                  <a:tcPr/>
                </a:tc>
              </a:tr>
              <a:tr h="496493">
                <a:tc>
                  <a:txBody>
                    <a:bodyPr/>
                    <a:lstStyle/>
                    <a:p>
                      <a:r>
                        <a:rPr lang="ru-RU" dirty="0" smtClean="0"/>
                        <a:t>Фрукты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Разработка меню с учетом суммарных блюд по приемам пищи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42910" y="1635760"/>
          <a:ext cx="8001056" cy="2793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28"/>
                <a:gridCol w="2014169"/>
                <a:gridCol w="1986359"/>
              </a:tblGrid>
              <a:tr h="3990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1-3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3-7 лет</a:t>
                      </a:r>
                      <a:endParaRPr lang="ru-RU" dirty="0"/>
                    </a:p>
                  </a:txBody>
                  <a:tcPr/>
                </a:tc>
              </a:tr>
              <a:tr h="3990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Завтрак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400</a:t>
                      </a:r>
                      <a:endParaRPr lang="ru-RU" dirty="0"/>
                    </a:p>
                  </a:txBody>
                  <a:tcPr/>
                </a:tc>
              </a:tr>
              <a:tr h="3990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Второй завтрак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990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Обед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600</a:t>
                      </a:r>
                      <a:endParaRPr lang="ru-RU" dirty="0"/>
                    </a:p>
                  </a:txBody>
                  <a:tcPr/>
                </a:tc>
              </a:tr>
              <a:tr h="3990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Полдник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250</a:t>
                      </a:r>
                      <a:endParaRPr lang="ru-RU" dirty="0"/>
                    </a:p>
                  </a:txBody>
                  <a:tcPr/>
                </a:tc>
              </a:tr>
              <a:tr h="3990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Ужин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450</a:t>
                      </a:r>
                      <a:endParaRPr lang="ru-RU" dirty="0"/>
                    </a:p>
                  </a:txBody>
                  <a:tcPr/>
                </a:tc>
              </a:tr>
              <a:tr h="39905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Второй ужин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2011354"/>
          </a:xfrm>
        </p:spPr>
        <p:txBody>
          <a:bodyPr>
            <a:noAutofit/>
          </a:bodyPr>
          <a:lstStyle/>
          <a:p>
            <a:r>
              <a:rPr lang="ru-RU" sz="3600" dirty="0" smtClean="0"/>
              <a:t>Разработка меню с учетом потребности в пищевых </a:t>
            </a:r>
            <a:r>
              <a:rPr lang="ru-RU" sz="3600" dirty="0" err="1" smtClean="0"/>
              <a:t>веществах,энергии,витаминах</a:t>
            </a:r>
            <a:r>
              <a:rPr lang="ru-RU" sz="3600" dirty="0" smtClean="0"/>
              <a:t> и минеральных веществах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88" y="2428875"/>
          <a:ext cx="8301036" cy="404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5986"/>
                <a:gridCol w="857256"/>
                <a:gridCol w="1007276"/>
                <a:gridCol w="2421748"/>
                <a:gridCol w="785818"/>
                <a:gridCol w="94295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1-3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3-7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1-3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3-7 лет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Белки (г/сутки)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Витамин А</a:t>
                      </a:r>
                      <a:r>
                        <a:rPr lang="ru-RU" baseline="0" dirty="0" smtClean="0"/>
                        <a:t> (</a:t>
                      </a:r>
                      <a:r>
                        <a:rPr lang="ru-RU" baseline="0" dirty="0" err="1" smtClean="0"/>
                        <a:t>рет.экв</a:t>
                      </a:r>
                      <a:r>
                        <a:rPr lang="ru-RU" baseline="0" dirty="0" smtClean="0"/>
                        <a:t>/</a:t>
                      </a:r>
                      <a:r>
                        <a:rPr lang="ru-RU" baseline="0" dirty="0" err="1" smtClean="0"/>
                        <a:t>сут</a:t>
                      </a:r>
                      <a:r>
                        <a:rPr lang="ru-RU" baseline="0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Жиры(г/сутки)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Витамин </a:t>
                      </a:r>
                      <a:r>
                        <a:rPr lang="en-US" dirty="0" smtClean="0"/>
                        <a:t>D</a:t>
                      </a:r>
                      <a:r>
                        <a:rPr lang="ru-RU" dirty="0" smtClean="0"/>
                        <a:t> (мкг/</a:t>
                      </a:r>
                      <a:r>
                        <a:rPr lang="ru-RU" dirty="0" err="1" smtClean="0"/>
                        <a:t>сут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Углеводы (г/сутки)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Кальций (мг/</a:t>
                      </a:r>
                      <a:r>
                        <a:rPr lang="ru-RU" dirty="0" err="1" smtClean="0"/>
                        <a:t>сут</a:t>
                      </a:r>
                      <a:r>
                        <a:rPr lang="ru-RU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Энергетическая ценность (ккал/сутки)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Фосфор (мг/</a:t>
                      </a:r>
                      <a:r>
                        <a:rPr lang="ru-RU" dirty="0" err="1" smtClean="0"/>
                        <a:t>сут</a:t>
                      </a:r>
                      <a:r>
                        <a:rPr lang="ru-RU" dirty="0" smtClean="0"/>
                        <a:t>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Витамин С (мг/</a:t>
                      </a:r>
                      <a:r>
                        <a:rPr lang="ru-RU" dirty="0" err="1" smtClean="0"/>
                        <a:t>сут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Магний (мг/</a:t>
                      </a:r>
                      <a:r>
                        <a:rPr lang="ru-RU" dirty="0" err="1" smtClean="0"/>
                        <a:t>сут</a:t>
                      </a:r>
                      <a:r>
                        <a:rPr lang="ru-RU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Витамин В1(мг/</a:t>
                      </a:r>
                      <a:r>
                        <a:rPr lang="ru-RU" dirty="0" err="1" smtClean="0"/>
                        <a:t>сут</a:t>
                      </a:r>
                      <a:r>
                        <a:rPr lang="ru-RU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Железо (мг/</a:t>
                      </a:r>
                      <a:r>
                        <a:rPr lang="ru-RU" dirty="0" err="1" smtClean="0"/>
                        <a:t>сут</a:t>
                      </a:r>
                      <a:r>
                        <a:rPr lang="ru-RU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Витамин В2(мг/</a:t>
                      </a:r>
                      <a:r>
                        <a:rPr lang="ru-RU" dirty="0" err="1" smtClean="0"/>
                        <a:t>сут</a:t>
                      </a:r>
                      <a:r>
                        <a:rPr lang="ru-RU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Йод (мг/</a:t>
                      </a:r>
                      <a:r>
                        <a:rPr lang="ru-RU" dirty="0" err="1" smtClean="0"/>
                        <a:t>сут</a:t>
                      </a:r>
                      <a:r>
                        <a:rPr lang="ru-RU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Приготовление блюд</a:t>
            </a:r>
            <a:endParaRPr lang="ru-RU" sz="4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  <a:prstGeom prst="round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основании технологических или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технико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технологических карт, взятых из сборника технологических карт, проверенных ФБУН «Екатеринбургский медицинский научный центр профилактики и охраны здоровья» Федеральной службы по надзору в сфере защиты прав потребителей и благополучия населения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СаН</a:t>
            </a:r>
            <a:r>
              <a:rPr lang="ru-RU" dirty="0" smtClean="0"/>
              <a:t> </a:t>
            </a:r>
            <a:r>
              <a:rPr lang="ru-RU" dirty="0" err="1" smtClean="0"/>
              <a:t>ПиН</a:t>
            </a:r>
            <a:r>
              <a:rPr lang="ru-RU" dirty="0" smtClean="0"/>
              <a:t> устанавливает кратность и время приема пищи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2000264"/>
                <a:gridCol w="211453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Время</a:t>
                      </a:r>
                      <a:r>
                        <a:rPr lang="ru-RU" baseline="0" dirty="0" smtClean="0"/>
                        <a:t> приема пищи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Длительность пребывания  8-10 часов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Длительность пребывания 11-12 часов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8.30.-</a:t>
                      </a:r>
                      <a:r>
                        <a:rPr lang="ru-RU" baseline="0" dirty="0" smtClean="0"/>
                        <a:t> 9.00.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завтрак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завтрак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10.30.-11.00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Второй завтрак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Второй завтрак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12.00-13.00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обед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обед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15.30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полдник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полдник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18.30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ужин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791</Words>
  <Application>Microsoft Office PowerPoint</Application>
  <PresentationFormat>Экран (4:3)</PresentationFormat>
  <Paragraphs>353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«Детский сад №131 ОАО «РЖД»  Изменения в организации питания детей  </vt:lpstr>
      <vt:lpstr>Что учитывается при разработке меню?</vt:lpstr>
      <vt:lpstr>Разработка меню с учетом среднесуточных наборов пищевой продукции</vt:lpstr>
      <vt:lpstr>Среднесуточный набор продуктов (продолжение)</vt:lpstr>
      <vt:lpstr>Разработка меню с учетом массы порций в зависимости от возраста</vt:lpstr>
      <vt:lpstr>Разработка меню с учетом суммарных блюд по приемам пищи</vt:lpstr>
      <vt:lpstr>Разработка меню с учетом потребности в пищевых веществах,энергии,витаминах и минеральных веществах</vt:lpstr>
      <vt:lpstr>Приготовление блюд</vt:lpstr>
      <vt:lpstr>СаН ПиН устанавливает кратность и время приема пищи</vt:lpstr>
      <vt:lpstr>В связи с фиксированным временем ужина 16.30</vt:lpstr>
      <vt:lpstr>Пример  меню 1 дня, размещенного на информационных стендах</vt:lpstr>
      <vt:lpstr>ds131@mail.ru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ЧДОУ «Детский сад ОАО «РЖД»   Изменения в организации питания детей</dc:title>
  <dc:creator>Computer</dc:creator>
  <cp:lastModifiedBy>НДОУ 130</cp:lastModifiedBy>
  <cp:revision>55</cp:revision>
  <dcterms:created xsi:type="dcterms:W3CDTF">2021-01-13T05:05:35Z</dcterms:created>
  <dcterms:modified xsi:type="dcterms:W3CDTF">2021-10-14T04:45:42Z</dcterms:modified>
</cp:coreProperties>
</file>